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9"/>
  </p:handoutMasterIdLst>
  <p:sldIdLst>
    <p:sldId id="256" r:id="rId2"/>
    <p:sldId id="280" r:id="rId3"/>
    <p:sldId id="288" r:id="rId4"/>
    <p:sldId id="258" r:id="rId5"/>
    <p:sldId id="262" r:id="rId6"/>
    <p:sldId id="263" r:id="rId7"/>
    <p:sldId id="264" r:id="rId8"/>
    <p:sldId id="265" r:id="rId9"/>
    <p:sldId id="266" r:id="rId10"/>
    <p:sldId id="277" r:id="rId11"/>
    <p:sldId id="268" r:id="rId12"/>
    <p:sldId id="279" r:id="rId13"/>
    <p:sldId id="278" r:id="rId14"/>
    <p:sldId id="269" r:id="rId15"/>
    <p:sldId id="270" r:id="rId16"/>
    <p:sldId id="271" r:id="rId17"/>
    <p:sldId id="281" r:id="rId18"/>
    <p:sldId id="273" r:id="rId19"/>
    <p:sldId id="274" r:id="rId20"/>
    <p:sldId id="275" r:id="rId21"/>
    <p:sldId id="276" r:id="rId22"/>
    <p:sldId id="260" r:id="rId23"/>
    <p:sldId id="285" r:id="rId24"/>
    <p:sldId id="287" r:id="rId25"/>
    <p:sldId id="286" r:id="rId26"/>
    <p:sldId id="284" r:id="rId27"/>
    <p:sldId id="259" r:id="rId28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0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interSettings" Target="printerSettings/printerSettings1.bin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775" y="0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/>
          <a:lstStyle>
            <a:lvl1pPr algn="r">
              <a:defRPr sz="1200"/>
            </a:lvl1pPr>
          </a:lstStyle>
          <a:p>
            <a:fld id="{105DE508-F1F3-45DC-AB85-94B1A6B9CE46}" type="datetimeFigureOut">
              <a:rPr lang="en-US" smtClean="0"/>
              <a:t>3/15/12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775" y="8769653"/>
            <a:ext cx="3004820" cy="461645"/>
          </a:xfrm>
          <a:prstGeom prst="rect">
            <a:avLst/>
          </a:prstGeom>
        </p:spPr>
        <p:txBody>
          <a:bodyPr vert="horz" lIns="92382" tIns="46191" rIns="92382" bIns="46191" rtlCol="0" anchor="b"/>
          <a:lstStyle>
            <a:lvl1pPr algn="r">
              <a:defRPr sz="1200"/>
            </a:lvl1pPr>
          </a:lstStyle>
          <a:p>
            <a:fld id="{9D0F7F64-D6AF-42B1-A0D4-6436BC02F9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940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662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0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208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A90573-ED2D-463F-A0AF-C35D9EFD69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72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937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6292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480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868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711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9238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94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4656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BE347-C740-4A70-9605-D21888E81F19}" type="datetimeFigureOut">
              <a:rPr lang="en-US" smtClean="0"/>
              <a:t>3/15/12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6D990-FA44-4E3E-881D-610DEC60AD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72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4" Type="http://schemas.openxmlformats.org/officeDocument/2006/relationships/image" Target="../media/image45.gif"/><Relationship Id="rId5" Type="http://schemas.openxmlformats.org/officeDocument/2006/relationships/image" Target="../media/image46.gi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gi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2012 HWRF upgrades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38600"/>
            <a:ext cx="6400800" cy="1143000"/>
          </a:xfrm>
        </p:spPr>
        <p:txBody>
          <a:bodyPr/>
          <a:lstStyle/>
          <a:p>
            <a:r>
              <a:rPr lang="en-US" dirty="0" smtClean="0"/>
              <a:t>EMC HWRF team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076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90390" y="2286000"/>
            <a:ext cx="7772400" cy="147002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Verification stats for </a:t>
            </a:r>
          </a:p>
          <a:p>
            <a:r>
              <a:rPr lang="en-US" sz="4800" dirty="0" smtClean="0"/>
              <a:t>2010 season</a:t>
            </a:r>
            <a:endParaRPr lang="en-US" sz="4800" dirty="0"/>
          </a:p>
        </p:txBody>
      </p:sp>
      <p:sp>
        <p:nvSpPr>
          <p:cNvPr id="2" name="TextBox 1"/>
          <p:cNvSpPr txBox="1"/>
          <p:nvPr/>
        </p:nvSpPr>
        <p:spPr>
          <a:xfrm>
            <a:off x="2895600" y="5105400"/>
            <a:ext cx="556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results are from Jet machine. CCS runs are going 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2458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0586" y="533400"/>
            <a:ext cx="3124200" cy="83099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Track error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50215" y="1677548"/>
            <a:ext cx="80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ATL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161144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EP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863255" y="5639718"/>
            <a:ext cx="2974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25% improvement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266895" y="5707733"/>
            <a:ext cx="14870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Comparable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00768"/>
            <a:ext cx="4632960" cy="34747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237" y="2231212"/>
            <a:ext cx="4632960" cy="347472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237383" y="3653134"/>
            <a:ext cx="28194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Degradation mainly from Frank</a:t>
            </a:r>
            <a:endParaRPr lang="en-US" sz="1600" b="1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229600" y="3968572"/>
            <a:ext cx="304800" cy="2224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6563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0264" y="533400"/>
            <a:ext cx="4126736" cy="83099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Intensity error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50215" y="1677548"/>
            <a:ext cx="80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ATL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161144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EP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16715" y="5639718"/>
            <a:ext cx="426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15% improvement at early time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23390" y="5655784"/>
            <a:ext cx="2974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20% improvement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508" y="2168635"/>
            <a:ext cx="4632960" cy="347472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40" y="2220966"/>
            <a:ext cx="4632960" cy="3474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744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90800" y="533400"/>
            <a:ext cx="3733800" cy="83099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Intensity bias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50215" y="1677548"/>
            <a:ext cx="80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ATL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161144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EP</a:t>
            </a:r>
            <a:endParaRPr lang="en-US" sz="2800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000"/>
            <a:ext cx="4632960" cy="347472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288" y="2286000"/>
            <a:ext cx="4632960" cy="3474720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381000" y="3810000"/>
            <a:ext cx="41148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029200" y="3810000"/>
            <a:ext cx="41148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443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690390" y="2313544"/>
            <a:ext cx="7996410" cy="106680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Verification of storm structures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419600" y="4419600"/>
            <a:ext cx="3886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Storm size</a:t>
            </a:r>
          </a:p>
          <a:p>
            <a:pPr marL="342900" indent="-342900">
              <a:buAutoNum type="arabicPeriod"/>
            </a:pPr>
            <a:r>
              <a:rPr lang="en-US" dirty="0" smtClean="0"/>
              <a:t>PBL height</a:t>
            </a:r>
          </a:p>
          <a:p>
            <a:pPr marL="342900" indent="-342900">
              <a:buAutoNum type="arabicPeriod"/>
            </a:pPr>
            <a:r>
              <a:rPr lang="en-US" dirty="0" smtClean="0"/>
              <a:t>Wind-pressure relationship</a:t>
            </a:r>
          </a:p>
          <a:p>
            <a:pPr marL="342900" indent="-342900">
              <a:buAutoNum type="arabicPeriod"/>
            </a:pPr>
            <a:r>
              <a:rPr lang="en-US" dirty="0" smtClean="0"/>
              <a:t>Initial spin-up/spin-down</a:t>
            </a:r>
          </a:p>
        </p:txBody>
      </p:sp>
    </p:spTree>
    <p:extLst>
      <p:ext uri="{BB962C8B-B14F-4D97-AF65-F5344CB8AC3E}">
        <p14:creationId xmlns:p14="http://schemas.microsoft.com/office/powerpoint/2010/main" val="20265174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175" y="968906"/>
            <a:ext cx="4331465" cy="30567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98194" y="236863"/>
            <a:ext cx="5486400" cy="52322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50kts Radius error 2011 </a:t>
            </a:r>
            <a:r>
              <a:rPr lang="en-US" sz="2800" b="1" dirty="0" err="1" smtClean="0"/>
              <a:t>Atl</a:t>
            </a:r>
            <a:r>
              <a:rPr lang="en-US" sz="2800" b="1" dirty="0" smtClean="0"/>
              <a:t> storms</a:t>
            </a:r>
            <a:endParaRPr lang="en-US" sz="28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038" y="964316"/>
            <a:ext cx="4327666" cy="30540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788935"/>
            <a:ext cx="4327666" cy="30540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284" y="3816478"/>
            <a:ext cx="4327666" cy="305409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14400" y="1524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334000" y="4279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SW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0" y="1459468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4267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524000" y="2065412"/>
            <a:ext cx="25935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HOPS: operational HWRF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09800" y="3171806"/>
            <a:ext cx="20431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H212: 2012 HWRF</a:t>
            </a:r>
            <a:endParaRPr lang="en-US" b="1" dirty="0">
              <a:solidFill>
                <a:srgbClr val="FF0000"/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85800" y="2895600"/>
            <a:ext cx="373380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181600" y="2891928"/>
            <a:ext cx="373380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19170" y="5715000"/>
            <a:ext cx="373380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181600" y="5715000"/>
            <a:ext cx="373380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9002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334" y="3803904"/>
            <a:ext cx="4327666" cy="3054096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1" y="3675337"/>
            <a:ext cx="4327666" cy="30540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5218" y="920827"/>
            <a:ext cx="4327666" cy="305409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98194" y="236863"/>
            <a:ext cx="5486400" cy="52322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65kts Radius error 2011 </a:t>
            </a:r>
            <a:r>
              <a:rPr lang="en-US" sz="2800" b="1" dirty="0" err="1" smtClean="0"/>
              <a:t>Atl</a:t>
            </a:r>
            <a:r>
              <a:rPr lang="en-US" sz="2800" b="1" dirty="0" smtClean="0"/>
              <a:t> storms</a:t>
            </a:r>
            <a:endParaRPr lang="en-US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71" y="914400"/>
            <a:ext cx="4327666" cy="30540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355592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334000" y="4279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SW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11896" y="1355592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NW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42672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</a:t>
            </a:r>
            <a:r>
              <a:rPr lang="en-US" dirty="0" smtClean="0"/>
              <a:t>E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381000" y="2819400"/>
            <a:ext cx="373380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181600" y="2819400"/>
            <a:ext cx="373380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83295" y="5638800"/>
            <a:ext cx="373380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181600" y="5715000"/>
            <a:ext cx="373380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7875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3963295"/>
            <a:ext cx="3276600" cy="28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7800" y="3963295"/>
            <a:ext cx="3276600" cy="28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14400" y="1013011"/>
            <a:ext cx="3276600" cy="28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57800" y="1013011"/>
            <a:ext cx="3276600" cy="2861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/>
          <p:cNvCxnSpPr/>
          <p:nvPr/>
        </p:nvCxnSpPr>
        <p:spPr>
          <a:xfrm>
            <a:off x="1143000" y="5726653"/>
            <a:ext cx="15240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476536" y="5900569"/>
            <a:ext cx="15240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143000" y="2852569"/>
            <a:ext cx="15240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498052" y="2961043"/>
            <a:ext cx="1524000" cy="0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199879" y="545068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HOPS</a:t>
            </a:r>
            <a:endParaRPr lang="en-US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543279" y="545068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H212</a:t>
            </a:r>
            <a:endParaRPr lang="en-US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462" y="65442"/>
            <a:ext cx="4923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+mj-lt"/>
              </a:rPr>
              <a:t>PBL height comparison</a:t>
            </a:r>
            <a:r>
              <a:rPr lang="en-US" dirty="0" smtClean="0"/>
              <a:t>: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Irene 2011082518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343400" y="3597651"/>
            <a:ext cx="4114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PBL is shallower in H212 than HOPS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12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2971800"/>
            <a:ext cx="4356727" cy="347472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127" y="2971800"/>
            <a:ext cx="4356727" cy="34747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6400" y="609600"/>
            <a:ext cx="5950406" cy="646331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Wind – Pressure relationship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40163" y="2286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Operational HWRF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27681" y="2286000"/>
            <a:ext cx="159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2012 HWRF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4045027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Best track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95499" y="5638800"/>
            <a:ext cx="16002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Model output</a:t>
            </a:r>
            <a:endParaRPr lang="en-US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7673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3200"/>
            <a:ext cx="4558658" cy="329184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5106" y="2743200"/>
            <a:ext cx="4598894" cy="32918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76400" y="838200"/>
            <a:ext cx="5950406" cy="646331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Initial 6hr spin-up spin-down</a:t>
            </a:r>
            <a:endParaRPr lang="en-US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340163" y="22860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Operational HWRF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27681" y="2286000"/>
            <a:ext cx="1599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2012 HWRF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3789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9798" y="1613971"/>
            <a:ext cx="7848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2000" dirty="0" smtClean="0"/>
              <a:t>For the first time, a </a:t>
            </a:r>
            <a:r>
              <a:rPr lang="en-US" sz="2000" b="1" dirty="0" smtClean="0">
                <a:solidFill>
                  <a:srgbClr val="FF0000"/>
                </a:solidFill>
              </a:rPr>
              <a:t>high-resolution hurricane model </a:t>
            </a:r>
            <a:r>
              <a:rPr lang="en-US" sz="2000" dirty="0" smtClean="0"/>
              <a:t>(27-9-3km HWRF) is being implemented into NCEP operational system</a:t>
            </a:r>
          </a:p>
          <a:p>
            <a:pPr marL="342900" indent="-342900">
              <a:buAutoNum type="arabicPeriod"/>
            </a:pPr>
            <a:endParaRPr lang="en-US" sz="2000" dirty="0" smtClean="0"/>
          </a:p>
          <a:p>
            <a:pPr marL="342900" indent="-342900">
              <a:buAutoNum type="arabicPeriod"/>
            </a:pPr>
            <a:r>
              <a:rPr lang="en-US" sz="2000" dirty="0" smtClean="0"/>
              <a:t>This upgrade is a result of </a:t>
            </a:r>
            <a:r>
              <a:rPr lang="en-US" sz="2000" b="1" dirty="0" smtClean="0">
                <a:solidFill>
                  <a:srgbClr val="FF0000"/>
                </a:solidFill>
              </a:rPr>
              <a:t>multi-agency efforts </a:t>
            </a:r>
            <a:r>
              <a:rPr lang="en-US" sz="2000" dirty="0" smtClean="0"/>
              <a:t>under HFIP support</a:t>
            </a:r>
          </a:p>
          <a:p>
            <a:pPr marL="365760" indent="-365760"/>
            <a:r>
              <a:rPr lang="en-US" sz="2000" dirty="0"/>
              <a:t> </a:t>
            </a:r>
            <a:r>
              <a:rPr lang="en-US" sz="2000" dirty="0" smtClean="0"/>
              <a:t>    </a:t>
            </a:r>
            <a:r>
              <a:rPr lang="en-US" sz="2000" dirty="0"/>
              <a:t> - EMC: Computational tuning to speed up the model, </a:t>
            </a:r>
            <a:r>
              <a:rPr lang="en-US" sz="2000" dirty="0" smtClean="0"/>
              <a:t>nest motion algorithm, physics improvements, 3km initialization </a:t>
            </a:r>
            <a:r>
              <a:rPr lang="en-US" sz="2000" dirty="0"/>
              <a:t>and pre-implementation </a:t>
            </a:r>
            <a:r>
              <a:rPr lang="en-US" sz="2000" dirty="0" smtClean="0"/>
              <a:t>T&amp;E</a:t>
            </a:r>
          </a:p>
          <a:p>
            <a:pPr marL="365760" indent="-731520"/>
            <a:r>
              <a:rPr lang="en-US" sz="2000" dirty="0" smtClean="0"/>
              <a:t>     - HRD/AOML: multi-moving nest, nest motion algorithm, PBL upgrades, interpolation routines for initialization and others.</a:t>
            </a:r>
          </a:p>
          <a:p>
            <a:pPr marL="365760" indent="-731520"/>
            <a:r>
              <a:rPr lang="en-US" sz="2000" dirty="0"/>
              <a:t> </a:t>
            </a:r>
            <a:r>
              <a:rPr lang="en-US" sz="2000" dirty="0" smtClean="0"/>
              <a:t>    - DTC: code management and maintain subversion repository</a:t>
            </a:r>
          </a:p>
          <a:p>
            <a:pPr marL="365760" indent="-731520"/>
            <a:r>
              <a:rPr lang="en-US" sz="2000" dirty="0"/>
              <a:t> </a:t>
            </a:r>
            <a:r>
              <a:rPr lang="en-US" sz="2000" dirty="0" smtClean="0"/>
              <a:t>    - ESRL: Physics sensitivity tests and idealized capability</a:t>
            </a:r>
          </a:p>
          <a:p>
            <a:pPr marL="365760" indent="-731520"/>
            <a:r>
              <a:rPr lang="en-US" sz="2000" dirty="0"/>
              <a:t> </a:t>
            </a:r>
            <a:r>
              <a:rPr lang="en-US" sz="2000" dirty="0" smtClean="0"/>
              <a:t>    - NHC: Diagnose the HWRF implementation results</a:t>
            </a:r>
          </a:p>
          <a:p>
            <a:pPr marL="365760" indent="-731520"/>
            <a:r>
              <a:rPr lang="en-US" sz="2000" dirty="0"/>
              <a:t> </a:t>
            </a:r>
            <a:r>
              <a:rPr lang="en-US" sz="2000" dirty="0" smtClean="0"/>
              <a:t>    - URI: 1D ocean coupling in Eastern Pacific basin</a:t>
            </a:r>
          </a:p>
          <a:p>
            <a:pPr marL="365760" indent="-731520"/>
            <a:endParaRPr lang="en-US" sz="20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914400" y="533400"/>
            <a:ext cx="6553200" cy="58477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Features of the 2012 HWRF upgrades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459769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202" y="1524000"/>
            <a:ext cx="7010400" cy="5074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9600" y="622199"/>
            <a:ext cx="7848600" cy="40011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A bug which causes the discontinuity in the lateral boundary (esp. east)</a:t>
            </a:r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189602" y="1063912"/>
            <a:ext cx="4419600" cy="369332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Hurricane Tomas 2010.11.06.00UTC (+18hr)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6400800" y="2026132"/>
            <a:ext cx="685800" cy="42222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752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337" y="1478674"/>
            <a:ext cx="7202534" cy="5074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Oval 2"/>
          <p:cNvSpPr/>
          <p:nvPr/>
        </p:nvSpPr>
        <p:spPr>
          <a:xfrm>
            <a:off x="6400800" y="1905000"/>
            <a:ext cx="685800" cy="42222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83894" y="463011"/>
            <a:ext cx="7848600" cy="1015663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Found a bug related to the nest motion(mask setting over the leading edge) caused the discontinuity. After fixing the bug, the discontinuity is gone.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6732843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371600" y="2420039"/>
            <a:ext cx="6091410" cy="941944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Individual storm</a:t>
            </a:r>
          </a:p>
        </p:txBody>
      </p:sp>
    </p:spTree>
    <p:extLst>
      <p:ext uri="{BB962C8B-B14F-4D97-AF65-F5344CB8AC3E}">
        <p14:creationId xmlns:p14="http://schemas.microsoft.com/office/powerpoint/2010/main" val="1279533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F065F9CD-B0DA-4A10-8E06-98BDA026E072}" type="slidenum">
              <a:rPr lang="en-US"/>
              <a:pPr eaLnBrk="1" hangingPunct="1"/>
              <a:t>23</a:t>
            </a:fld>
            <a:endParaRPr lang="en-US"/>
          </a:p>
        </p:txBody>
      </p:sp>
      <p:sp>
        <p:nvSpPr>
          <p:cNvPr id="11267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1600200" y="0"/>
            <a:ext cx="5867400" cy="9144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IRENE 09L 2011</a:t>
            </a:r>
            <a:endParaRPr lang="en-US" sz="3200" dirty="0" smtClean="0">
              <a:solidFill>
                <a:srgbClr val="990033"/>
              </a:solidFill>
            </a:endParaRPr>
          </a:p>
        </p:txBody>
      </p:sp>
      <p:pic>
        <p:nvPicPr>
          <p:cNvPr id="11268" name="Content Placeholder 8" descr="IRENE.2011082100.Vmax.mult06.18.gif"/>
          <p:cNvPicPr>
            <a:picLocks noGrp="1" noChangeAspect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3728842"/>
            <a:ext cx="4020440" cy="3108960"/>
          </a:xfrm>
        </p:spPr>
      </p:pic>
      <p:pic>
        <p:nvPicPr>
          <p:cNvPr id="11269" name="Content Placeholder 7" descr="IRENE.2011082100.Vmax.mult06.17.gif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3749040"/>
            <a:ext cx="4020440" cy="3108960"/>
          </a:xfrm>
        </p:spPr>
      </p:pic>
      <p:pic>
        <p:nvPicPr>
          <p:cNvPr id="11270" name="Picture 7" descr="al0920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495800" y="990600"/>
            <a:ext cx="4343400" cy="3017520"/>
          </a:xfrm>
          <a:noFill/>
        </p:spPr>
      </p:pic>
      <p:pic>
        <p:nvPicPr>
          <p:cNvPr id="11271" name="Picture 8" descr="al0920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4400"/>
            <a:ext cx="4572000" cy="3017520"/>
          </a:xfrm>
          <a:noFill/>
        </p:spPr>
      </p:pic>
      <p:sp>
        <p:nvSpPr>
          <p:cNvPr id="2" name="TextBox 1"/>
          <p:cNvSpPr txBox="1"/>
          <p:nvPr/>
        </p:nvSpPr>
        <p:spPr>
          <a:xfrm>
            <a:off x="1752600" y="3733800"/>
            <a:ext cx="1066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HOPS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7000" y="3733800"/>
            <a:ext cx="1066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H212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9176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BBED0D4-DC42-4CFC-A227-8B31A652BE19}" type="slidenum">
              <a:rPr lang="en-US"/>
              <a:pPr eaLnBrk="1" hangingPunct="1"/>
              <a:t>24</a:t>
            </a:fld>
            <a:endParaRPr lang="en-US"/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2057400" y="152400"/>
            <a:ext cx="5410200" cy="94456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KATIA 12L 2011</a:t>
            </a:r>
            <a:endParaRPr lang="en-US" sz="3200" dirty="0" smtClean="0">
              <a:solidFill>
                <a:srgbClr val="990033"/>
              </a:solidFill>
            </a:endParaRPr>
          </a:p>
        </p:txBody>
      </p:sp>
      <p:pic>
        <p:nvPicPr>
          <p:cNvPr id="14340" name="Content Placeholder 8" descr="KATIA.2011082906.Vmax.mult06.24.gif"/>
          <p:cNvPicPr>
            <a:picLocks noGrp="1" noChangeAspect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3931920"/>
            <a:ext cx="3783943" cy="2926080"/>
          </a:xfrm>
        </p:spPr>
      </p:pic>
      <p:pic>
        <p:nvPicPr>
          <p:cNvPr id="14341" name="Content Placeholder 7" descr="KATIA.2011082906.Vmax.mult06.23.gif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3965889"/>
            <a:ext cx="3783943" cy="2926080"/>
          </a:xfrm>
        </p:spPr>
      </p:pic>
      <p:pic>
        <p:nvPicPr>
          <p:cNvPr id="14342" name="Picture 7" descr="al1220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76800" y="1143000"/>
            <a:ext cx="3548030" cy="2743200"/>
          </a:xfrm>
          <a:noFill/>
        </p:spPr>
      </p:pic>
      <p:pic>
        <p:nvPicPr>
          <p:cNvPr id="14343" name="Picture 8" descr="al1220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19200"/>
            <a:ext cx="3548030" cy="2743200"/>
          </a:xfrm>
          <a:noFill/>
        </p:spPr>
      </p:pic>
      <p:sp>
        <p:nvSpPr>
          <p:cNvPr id="8" name="TextBox 7"/>
          <p:cNvSpPr txBox="1"/>
          <p:nvPr/>
        </p:nvSpPr>
        <p:spPr>
          <a:xfrm>
            <a:off x="1752600" y="3733800"/>
            <a:ext cx="1066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HOPS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7000" y="3733800"/>
            <a:ext cx="1066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H212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206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Number Placeholder 8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CFF9B5D2-4EEE-42CA-A117-95EE3A134CDD}" type="slidenum">
              <a:rPr lang="en-US"/>
              <a:pPr eaLnBrk="1" hangingPunct="1"/>
              <a:t>25</a:t>
            </a:fld>
            <a:endParaRPr lang="en-US"/>
          </a:p>
        </p:txBody>
      </p:sp>
      <p:sp>
        <p:nvSpPr>
          <p:cNvPr id="35843" name="Rectangle 2"/>
          <p:cNvSpPr>
            <a:spLocks noGrp="1" noChangeArrowheads="1"/>
          </p:cNvSpPr>
          <p:nvPr>
            <p:ph type="title" sz="quarter"/>
          </p:nvPr>
        </p:nvSpPr>
        <p:spPr>
          <a:xfrm>
            <a:off x="457200" y="274638"/>
            <a:ext cx="7467600" cy="792162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/>
              <a:t>KENNETH 13E 2011</a:t>
            </a:r>
            <a:endParaRPr lang="en-US" sz="3200" dirty="0" smtClean="0">
              <a:solidFill>
                <a:srgbClr val="990033"/>
              </a:solidFill>
            </a:endParaRPr>
          </a:p>
        </p:txBody>
      </p:sp>
      <p:pic>
        <p:nvPicPr>
          <p:cNvPr id="35844" name="Content Placeholder 8" descr="KENNETH.2011111918.Vmax.mult06.26.gif"/>
          <p:cNvPicPr>
            <a:picLocks noGrp="1" noChangeAspect="1"/>
          </p:cNvPicPr>
          <p:nvPr>
            <p:ph sz="quarter" idx="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3962400"/>
            <a:ext cx="3547447" cy="2743200"/>
          </a:xfrm>
        </p:spPr>
      </p:pic>
      <p:pic>
        <p:nvPicPr>
          <p:cNvPr id="35845" name="Content Placeholder 7" descr="KENNETH.2011111918.Vmax.mult06.25.gif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24400" y="3962400"/>
            <a:ext cx="3547447" cy="2743200"/>
          </a:xfrm>
        </p:spPr>
      </p:pic>
      <p:pic>
        <p:nvPicPr>
          <p:cNvPr id="35846" name="Picture 7" descr="ep132011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00600" y="1219200"/>
            <a:ext cx="3548030" cy="2743200"/>
          </a:xfrm>
          <a:noFill/>
        </p:spPr>
      </p:pic>
      <p:pic>
        <p:nvPicPr>
          <p:cNvPr id="35847" name="Picture 8" descr="ep13201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4800" y="1447800"/>
            <a:ext cx="3548030" cy="2743200"/>
          </a:xfrm>
          <a:noFill/>
        </p:spPr>
      </p:pic>
      <p:sp>
        <p:nvSpPr>
          <p:cNvPr id="2" name="Oval 1"/>
          <p:cNvSpPr/>
          <p:nvPr/>
        </p:nvSpPr>
        <p:spPr>
          <a:xfrm>
            <a:off x="2209800" y="2133600"/>
            <a:ext cx="1295400" cy="6858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5715000" y="5410200"/>
            <a:ext cx="762000" cy="60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67289" y="3886200"/>
            <a:ext cx="1066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HOPS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3733800"/>
            <a:ext cx="1066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H212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1319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274638"/>
            <a:ext cx="7467600" cy="792162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TOMAS 21L 2010</a:t>
            </a:r>
            <a:endParaRPr lang="en-US" sz="3200" dirty="0" smtClean="0">
              <a:solidFill>
                <a:srgbClr val="990033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08" y="1099851"/>
            <a:ext cx="4021372" cy="31089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69554"/>
            <a:ext cx="4021372" cy="310896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459" y="3886200"/>
            <a:ext cx="3548270" cy="2743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102" y="3962400"/>
            <a:ext cx="3548270" cy="2743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52600" y="3874265"/>
            <a:ext cx="1066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</a:rPr>
              <a:t>HOPS</a:t>
            </a:r>
            <a:endParaRPr lang="en-US" sz="2800" b="1" dirty="0">
              <a:solidFill>
                <a:srgbClr val="00206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77000" y="3874265"/>
            <a:ext cx="10668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H212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1752600" y="2819400"/>
            <a:ext cx="8382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284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152400"/>
            <a:ext cx="4191000" cy="792162"/>
          </a:xfrm>
          <a:solidFill>
            <a:srgbClr val="FFFF00">
              <a:alpha val="30000"/>
            </a:srgbClr>
          </a:solidFill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Autofit/>
          </a:bodyPr>
          <a:lstStyle/>
          <a:p>
            <a:r>
              <a:rPr lang="en-US" sz="2000" dirty="0" smtClean="0"/>
              <a:t>Track forecast skills of H212 improved significantly over both 2011/2010 seasons on </a:t>
            </a:r>
            <a:r>
              <a:rPr lang="en-US" sz="2000" b="1" dirty="0" smtClean="0">
                <a:solidFill>
                  <a:srgbClr val="FF0000"/>
                </a:solidFill>
              </a:rPr>
              <a:t>Atlantic basin </a:t>
            </a:r>
            <a:r>
              <a:rPr lang="en-US" sz="2000" dirty="0" smtClean="0"/>
              <a:t>with about </a:t>
            </a:r>
            <a:r>
              <a:rPr lang="en-US" sz="2000" b="1" dirty="0" smtClean="0">
                <a:solidFill>
                  <a:srgbClr val="FF0000"/>
                </a:solidFill>
              </a:rPr>
              <a:t>20-25% improvement </a:t>
            </a:r>
            <a:r>
              <a:rPr lang="en-US" sz="2000" dirty="0" smtClean="0"/>
              <a:t>against HOPS</a:t>
            </a:r>
          </a:p>
          <a:p>
            <a:endParaRPr lang="en-US" sz="900" dirty="0" smtClean="0"/>
          </a:p>
          <a:p>
            <a:r>
              <a:rPr lang="en-US" sz="2000" dirty="0"/>
              <a:t>Track forecast skills of </a:t>
            </a:r>
            <a:r>
              <a:rPr lang="en-US" sz="2000" dirty="0" smtClean="0"/>
              <a:t>H212 of </a:t>
            </a:r>
            <a:r>
              <a:rPr lang="en-US" sz="2000" b="1" dirty="0" smtClean="0">
                <a:solidFill>
                  <a:srgbClr val="FF0000"/>
                </a:solidFill>
              </a:rPr>
              <a:t>Eastern Pacific basin </a:t>
            </a:r>
            <a:r>
              <a:rPr lang="en-US" sz="2000" dirty="0" smtClean="0"/>
              <a:t>also  improved maximum </a:t>
            </a:r>
            <a:r>
              <a:rPr lang="en-US" sz="2000" b="1" dirty="0" smtClean="0">
                <a:solidFill>
                  <a:srgbClr val="FF0000"/>
                </a:solidFill>
              </a:rPr>
              <a:t>25%</a:t>
            </a:r>
            <a:r>
              <a:rPr lang="en-US" sz="2000" dirty="0" smtClean="0"/>
              <a:t> over the HOPS in 2011 season, but </a:t>
            </a:r>
            <a:r>
              <a:rPr lang="en-US" sz="2000" b="1" dirty="0" smtClean="0">
                <a:solidFill>
                  <a:srgbClr val="FF0000"/>
                </a:solidFill>
              </a:rPr>
              <a:t>little degradation at day 4 and 5 in 2010 season </a:t>
            </a:r>
            <a:r>
              <a:rPr lang="en-US" sz="2000" dirty="0" smtClean="0"/>
              <a:t>mainly due to Hurricane Frank</a:t>
            </a:r>
          </a:p>
          <a:p>
            <a:endParaRPr lang="en-US" sz="1000" dirty="0" smtClean="0"/>
          </a:p>
          <a:p>
            <a:r>
              <a:rPr lang="en-US" sz="2000" b="1" dirty="0" smtClean="0">
                <a:solidFill>
                  <a:srgbClr val="FF0000"/>
                </a:solidFill>
              </a:rPr>
              <a:t>Intensity forecast </a:t>
            </a:r>
            <a:r>
              <a:rPr lang="en-US" sz="2000" dirty="0" smtClean="0"/>
              <a:t>improvement is not as impressive as track improvement, but show </a:t>
            </a:r>
            <a:r>
              <a:rPr lang="en-US" sz="2000" b="1" dirty="0" smtClean="0">
                <a:solidFill>
                  <a:srgbClr val="FF0000"/>
                </a:solidFill>
              </a:rPr>
              <a:t>overall improvement</a:t>
            </a:r>
            <a:r>
              <a:rPr lang="en-US" sz="2000" dirty="0" smtClean="0"/>
              <a:t>. The biggest improvement of intensity is 2011 EP basin with over 40% to HOPS. However, </a:t>
            </a:r>
            <a:r>
              <a:rPr lang="en-US" sz="2000" b="1" dirty="0" smtClean="0">
                <a:solidFill>
                  <a:srgbClr val="FF0000"/>
                </a:solidFill>
              </a:rPr>
              <a:t>significant improvements in intensity bias </a:t>
            </a:r>
            <a:r>
              <a:rPr lang="en-US" sz="2000" dirty="0" smtClean="0"/>
              <a:t>is noted for both Atlantic and Eastern Pacific, for both 2010-2011 seasons.</a:t>
            </a:r>
          </a:p>
          <a:p>
            <a:endParaRPr lang="en-US" sz="1050" dirty="0" smtClean="0"/>
          </a:p>
          <a:p>
            <a:r>
              <a:rPr lang="en-US" sz="2000" dirty="0" smtClean="0"/>
              <a:t>On top of track and intensity skill, </a:t>
            </a:r>
            <a:r>
              <a:rPr lang="en-US" sz="2000" b="1" dirty="0" smtClean="0">
                <a:solidFill>
                  <a:srgbClr val="FF0000"/>
                </a:solidFill>
              </a:rPr>
              <a:t>the storm structure </a:t>
            </a:r>
            <a:r>
              <a:rPr lang="en-US" sz="2000" dirty="0" smtClean="0"/>
              <a:t>of H212 improve as well, in terms of storm size and PBL height</a:t>
            </a:r>
          </a:p>
          <a:p>
            <a:endParaRPr lang="en-US" sz="1000" dirty="0" smtClean="0"/>
          </a:p>
          <a:p>
            <a:r>
              <a:rPr lang="en-US" sz="2000" dirty="0" smtClean="0"/>
              <a:t>The problem of </a:t>
            </a:r>
            <a:r>
              <a:rPr lang="en-US" sz="2000" b="1" dirty="0" smtClean="0">
                <a:solidFill>
                  <a:srgbClr val="FF0000"/>
                </a:solidFill>
              </a:rPr>
              <a:t>wind-pressure relationship </a:t>
            </a:r>
            <a:r>
              <a:rPr lang="en-US" sz="2000" dirty="0" smtClean="0"/>
              <a:t>in high wind speed regime also significantly improved in H212</a:t>
            </a:r>
          </a:p>
        </p:txBody>
      </p:sp>
    </p:spTree>
    <p:extLst>
      <p:ext uri="{BB962C8B-B14F-4D97-AF65-F5344CB8AC3E}">
        <p14:creationId xmlns:p14="http://schemas.microsoft.com/office/powerpoint/2010/main" val="1777505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2057400"/>
            <a:ext cx="7848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74320">
              <a:buAutoNum type="arabicPeriod" startAt="3"/>
            </a:pPr>
            <a:r>
              <a:rPr lang="en-US" b="1" dirty="0">
                <a:solidFill>
                  <a:srgbClr val="FF0000"/>
                </a:solidFill>
              </a:rPr>
              <a:t>Jet machine </a:t>
            </a:r>
            <a:r>
              <a:rPr lang="en-US" dirty="0"/>
              <a:t>is used heavily for the </a:t>
            </a:r>
            <a:r>
              <a:rPr lang="en-US" b="1" dirty="0">
                <a:solidFill>
                  <a:srgbClr val="FF0000"/>
                </a:solidFill>
              </a:rPr>
              <a:t>pre-implementation tests </a:t>
            </a:r>
            <a:r>
              <a:rPr lang="en-US" dirty="0"/>
              <a:t>thanks to the HFIP management</a:t>
            </a:r>
            <a:r>
              <a:rPr lang="en-US" dirty="0" smtClean="0"/>
              <a:t>. Consistently used about 5000 cores for the past one month.  Because of the limitations of CCS resources, each component of upgrades was tested in Jet machine.</a:t>
            </a:r>
            <a:endParaRPr lang="en-US" dirty="0"/>
          </a:p>
          <a:p>
            <a:pPr indent="-274320">
              <a:buAutoNum type="arabicPeriod" startAt="3"/>
            </a:pPr>
            <a:endParaRPr lang="en-US" dirty="0"/>
          </a:p>
          <a:p>
            <a:pPr indent="274320">
              <a:buAutoNum type="arabicPeriod" startAt="3"/>
            </a:pPr>
            <a:r>
              <a:rPr lang="en-US" b="1" dirty="0">
                <a:solidFill>
                  <a:srgbClr val="FF0000"/>
                </a:solidFill>
              </a:rPr>
              <a:t>The structures of storms improve </a:t>
            </a:r>
            <a:r>
              <a:rPr lang="en-US" b="1" dirty="0" smtClean="0">
                <a:solidFill>
                  <a:srgbClr val="FF0000"/>
                </a:solidFill>
              </a:rPr>
              <a:t>significantly in H212</a:t>
            </a:r>
            <a:r>
              <a:rPr lang="en-US" b="1" dirty="0" smtClean="0"/>
              <a:t> </a:t>
            </a:r>
            <a:r>
              <a:rPr lang="en-US" dirty="0"/>
              <a:t>in addition to the track and intensity </a:t>
            </a:r>
            <a:r>
              <a:rPr lang="en-US" dirty="0" smtClean="0"/>
              <a:t>improvement, such as PBL height, storm size, wind-pressure relationship and initial spin-up/spin-down.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533400"/>
            <a:ext cx="7848600" cy="58477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Features of the 2012 HWRF upgrades (contd.)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670655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304800"/>
            <a:ext cx="4953000" cy="914400"/>
          </a:xfrm>
          <a:solidFill>
            <a:srgbClr val="FFFF00">
              <a:alpha val="30000"/>
            </a:srgbClr>
          </a:solidFill>
        </p:spPr>
        <p:txBody>
          <a:bodyPr>
            <a:normAutofit fontScale="90000"/>
          </a:bodyPr>
          <a:lstStyle/>
          <a:p>
            <a:r>
              <a:rPr lang="en-US" dirty="0" smtClean="0"/>
              <a:t>2012 HWRF Upgrades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305800" cy="4800600"/>
          </a:xfrm>
        </p:spPr>
        <p:txBody>
          <a:bodyPr>
            <a:noAutofit/>
          </a:bodyPr>
          <a:lstStyle/>
          <a:p>
            <a:pPr>
              <a:buAutoNum type="arabicPeriod"/>
            </a:pPr>
            <a:r>
              <a:rPr lang="en-US" sz="2000" b="1" dirty="0" smtClean="0"/>
              <a:t>Initialization</a:t>
            </a:r>
          </a:p>
          <a:p>
            <a:pPr marL="365760" indent="-36576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- Build the </a:t>
            </a:r>
            <a:r>
              <a:rPr lang="en-US" sz="2000" b="1" dirty="0" smtClean="0">
                <a:solidFill>
                  <a:srgbClr val="FF0000"/>
                </a:solidFill>
              </a:rPr>
              <a:t>vortex initialization at 3km resolution </a:t>
            </a:r>
            <a:r>
              <a:rPr lang="en-US" sz="2000" dirty="0" smtClean="0"/>
              <a:t>instead of downward interpolation of 9km initialized field to 3km domain.</a:t>
            </a:r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2.   Dynamics </a:t>
            </a:r>
          </a:p>
          <a:p>
            <a:pPr marL="365760" indent="-36576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 - </a:t>
            </a:r>
            <a:r>
              <a:rPr lang="en-US" sz="2000" b="1" dirty="0" smtClean="0">
                <a:solidFill>
                  <a:srgbClr val="FF0000"/>
                </a:solidFill>
              </a:rPr>
              <a:t>modified several components of the model codes </a:t>
            </a:r>
            <a:r>
              <a:rPr lang="en-US" sz="2000" dirty="0" smtClean="0"/>
              <a:t>to speed up model run time in order to fit the operational time window.</a:t>
            </a:r>
          </a:p>
          <a:p>
            <a:pPr marL="0" indent="0">
              <a:buNone/>
            </a:pPr>
            <a:r>
              <a:rPr lang="en-US" sz="2000" dirty="0" smtClean="0"/>
              <a:t>     - Add </a:t>
            </a:r>
            <a:r>
              <a:rPr lang="en-US" sz="2000" b="1" dirty="0" smtClean="0">
                <a:solidFill>
                  <a:srgbClr val="FF0000"/>
                </a:solidFill>
              </a:rPr>
              <a:t>I/O server </a:t>
            </a:r>
            <a:r>
              <a:rPr lang="en-US" sz="2000" dirty="0" smtClean="0"/>
              <a:t>– remove the standard output</a:t>
            </a:r>
          </a:p>
          <a:p>
            <a:pPr marL="0" indent="0">
              <a:buNone/>
            </a:pPr>
            <a:r>
              <a:rPr lang="en-US" sz="2000" dirty="0"/>
              <a:t> </a:t>
            </a:r>
            <a:r>
              <a:rPr lang="en-US" sz="2000" dirty="0" smtClean="0"/>
              <a:t>   </a:t>
            </a:r>
            <a:r>
              <a:rPr lang="en-US" sz="2000" dirty="0"/>
              <a:t> - </a:t>
            </a:r>
            <a:r>
              <a:rPr lang="en-US" sz="2000" b="1" dirty="0">
                <a:solidFill>
                  <a:srgbClr val="FF0000"/>
                </a:solidFill>
              </a:rPr>
              <a:t>Time step </a:t>
            </a:r>
            <a:r>
              <a:rPr lang="en-US" sz="2000" dirty="0"/>
              <a:t>of model integration 45, 15, 5 sec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</a:t>
            </a:r>
            <a:r>
              <a:rPr lang="en-US" sz="2000" dirty="0"/>
              <a:t>- </a:t>
            </a:r>
            <a:r>
              <a:rPr lang="en-US" sz="2000" b="1" dirty="0">
                <a:solidFill>
                  <a:srgbClr val="FF0000"/>
                </a:solidFill>
              </a:rPr>
              <a:t>Fix a bug </a:t>
            </a:r>
            <a:r>
              <a:rPr lang="en-US" sz="2000" dirty="0"/>
              <a:t>in mask inside the leading edge of a nest domain </a:t>
            </a: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365760" indent="-365760">
              <a:buNone/>
            </a:pPr>
            <a:r>
              <a:rPr lang="en-US" sz="2000" b="1" dirty="0" smtClean="0"/>
              <a:t>3.   </a:t>
            </a:r>
            <a:r>
              <a:rPr lang="en-US" sz="2000" b="1" dirty="0" smtClean="0">
                <a:solidFill>
                  <a:srgbClr val="FF0000"/>
                </a:solidFill>
              </a:rPr>
              <a:t>Add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>
                <a:solidFill>
                  <a:srgbClr val="FF0000"/>
                </a:solidFill>
              </a:rPr>
              <a:t>one dimensional ocean coupling </a:t>
            </a:r>
            <a:r>
              <a:rPr lang="en-US" sz="2000" dirty="0"/>
              <a:t>in Eastern Pacific basin with help of URI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795948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7874" y="1524000"/>
            <a:ext cx="778892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4.  </a:t>
            </a:r>
            <a:r>
              <a:rPr lang="en-US" sz="2000" b="1" dirty="0"/>
              <a:t>Physics </a:t>
            </a:r>
          </a:p>
          <a:p>
            <a:pPr marL="365760" indent="-365760"/>
            <a:r>
              <a:rPr lang="en-US" sz="2000" dirty="0"/>
              <a:t>    - Add </a:t>
            </a:r>
            <a:r>
              <a:rPr lang="en-US" sz="2000" b="1" dirty="0">
                <a:solidFill>
                  <a:srgbClr val="FF0000"/>
                </a:solidFill>
              </a:rPr>
              <a:t>GFS shallow convection </a:t>
            </a:r>
            <a:r>
              <a:rPr lang="en-US" sz="2000" dirty="0"/>
              <a:t>scheme with slight </a:t>
            </a:r>
            <a:r>
              <a:rPr lang="en-US" sz="2000" dirty="0" smtClean="0"/>
              <a:t>tuning (no </a:t>
            </a:r>
            <a:r>
              <a:rPr lang="en-US" sz="2000" dirty="0" err="1" smtClean="0"/>
              <a:t>precip</a:t>
            </a:r>
            <a:r>
              <a:rPr lang="en-US" sz="2000" dirty="0" smtClean="0"/>
              <a:t>. from SC when cloud is less than 50mbs thick and SC top is below PBL top)</a:t>
            </a:r>
            <a:endParaRPr lang="en-US" sz="2000" dirty="0"/>
          </a:p>
          <a:p>
            <a:pPr marL="365760" indent="-365760"/>
            <a:r>
              <a:rPr lang="en-US" sz="2000" dirty="0"/>
              <a:t>    - Modify </a:t>
            </a:r>
            <a:r>
              <a:rPr lang="en-US" sz="2000" b="1" dirty="0">
                <a:solidFill>
                  <a:srgbClr val="FF0000"/>
                </a:solidFill>
              </a:rPr>
              <a:t>several </a:t>
            </a:r>
            <a:r>
              <a:rPr lang="en-US" sz="2000" b="1" dirty="0" smtClean="0">
                <a:solidFill>
                  <a:srgbClr val="FF0000"/>
                </a:solidFill>
              </a:rPr>
              <a:t>microphysical </a:t>
            </a:r>
            <a:r>
              <a:rPr lang="en-US" sz="2000" b="1" dirty="0">
                <a:solidFill>
                  <a:srgbClr val="FF0000"/>
                </a:solidFill>
              </a:rPr>
              <a:t>parameters </a:t>
            </a:r>
            <a:r>
              <a:rPr lang="en-US" sz="2000" dirty="0" smtClean="0"/>
              <a:t>to more realistic values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(</a:t>
            </a:r>
            <a:r>
              <a:rPr lang="en-US" sz="2000" dirty="0" err="1" smtClean="0"/>
              <a:t>NLImax</a:t>
            </a:r>
            <a:r>
              <a:rPr lang="en-US" sz="2000" dirty="0" smtClean="0"/>
              <a:t>, </a:t>
            </a:r>
            <a:r>
              <a:rPr lang="en-US" sz="2000" dirty="0"/>
              <a:t>NCW and snow fall </a:t>
            </a:r>
            <a:r>
              <a:rPr lang="en-US" sz="2000" dirty="0" smtClean="0"/>
              <a:t>speed)</a:t>
            </a:r>
            <a:endParaRPr lang="en-US" sz="2000" dirty="0"/>
          </a:p>
          <a:p>
            <a:pPr marL="365760" indent="-365760"/>
            <a:r>
              <a:rPr lang="en-US" sz="2000" dirty="0"/>
              <a:t>    - PBL: Change </a:t>
            </a:r>
            <a:r>
              <a:rPr lang="en-US" sz="2000" b="1" dirty="0" smtClean="0">
                <a:solidFill>
                  <a:srgbClr val="FF0000"/>
                </a:solidFill>
              </a:rPr>
              <a:t>critical </a:t>
            </a:r>
            <a:r>
              <a:rPr lang="en-US" sz="2000" b="1" dirty="0">
                <a:solidFill>
                  <a:srgbClr val="FF0000"/>
                </a:solidFill>
              </a:rPr>
              <a:t>Richardson number </a:t>
            </a:r>
            <a:r>
              <a:rPr lang="en-US" sz="2000" dirty="0"/>
              <a:t>from 0.5 to 0.25, and alpha=0.5 from </a:t>
            </a:r>
            <a:r>
              <a:rPr lang="en-US" sz="2000" dirty="0" smtClean="0"/>
              <a:t>1</a:t>
            </a:r>
            <a:endParaRPr lang="en-US" sz="2000" dirty="0"/>
          </a:p>
          <a:p>
            <a:pPr marL="365760" indent="-365760"/>
            <a:r>
              <a:rPr lang="en-US" sz="2000" dirty="0"/>
              <a:t>    - Use the constant </a:t>
            </a:r>
            <a:r>
              <a:rPr lang="en-US" sz="2000" b="1" dirty="0" err="1">
                <a:solidFill>
                  <a:srgbClr val="FF0000"/>
                </a:solidFill>
              </a:rPr>
              <a:t>Ch</a:t>
            </a:r>
            <a:r>
              <a:rPr lang="en-US" sz="2000" b="1" dirty="0">
                <a:solidFill>
                  <a:srgbClr val="FF0000"/>
                </a:solidFill>
              </a:rPr>
              <a:t> profile</a:t>
            </a:r>
            <a:r>
              <a:rPr lang="en-US" sz="2000" dirty="0"/>
              <a:t> </a:t>
            </a:r>
            <a:r>
              <a:rPr lang="en-US" sz="2000" dirty="0" smtClean="0"/>
              <a:t>with wind speed consistent </a:t>
            </a:r>
            <a:r>
              <a:rPr lang="en-US" sz="2000" dirty="0"/>
              <a:t>to the </a:t>
            </a:r>
            <a:r>
              <a:rPr lang="en-US" sz="2000" dirty="0" smtClean="0"/>
              <a:t>observation</a:t>
            </a:r>
          </a:p>
          <a:p>
            <a:endParaRPr lang="en-US" sz="2000" dirty="0"/>
          </a:p>
          <a:p>
            <a:r>
              <a:rPr lang="en-US" sz="2000" b="1" dirty="0" smtClean="0"/>
              <a:t>5.  Tune </a:t>
            </a:r>
            <a:r>
              <a:rPr lang="en-US" sz="2000" b="1" dirty="0"/>
              <a:t>GSI </a:t>
            </a:r>
          </a:p>
          <a:p>
            <a:pPr marL="365760" indent="-365760"/>
            <a:r>
              <a:rPr lang="en-US" sz="2000" dirty="0"/>
              <a:t>     </a:t>
            </a:r>
            <a:r>
              <a:rPr lang="en-US" sz="2000" dirty="0" smtClean="0"/>
              <a:t>- </a:t>
            </a:r>
            <a:r>
              <a:rPr lang="en-US" sz="2000" b="1" dirty="0" smtClean="0">
                <a:solidFill>
                  <a:srgbClr val="FF0000"/>
                </a:solidFill>
              </a:rPr>
              <a:t>Upgrade GSI </a:t>
            </a:r>
            <a:r>
              <a:rPr lang="en-US" sz="2000" dirty="0" smtClean="0"/>
              <a:t>to version 3.5 which is the latest community version. Optimize the impact of </a:t>
            </a:r>
            <a:r>
              <a:rPr lang="en-US" sz="2000" dirty="0" err="1" smtClean="0"/>
              <a:t>prepbufr</a:t>
            </a:r>
            <a:r>
              <a:rPr lang="en-US" sz="2000" dirty="0" smtClean="0"/>
              <a:t> data in a storm environment</a:t>
            </a:r>
            <a:r>
              <a:rPr lang="en-US" sz="2000" dirty="0"/>
              <a:t>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371600" y="228600"/>
            <a:ext cx="6096000" cy="914400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2012 Upgrades (contd.)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451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90390" y="2286000"/>
            <a:ext cx="7772400" cy="1470025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800" dirty="0" smtClean="0"/>
              <a:t>Verification stats for </a:t>
            </a:r>
          </a:p>
          <a:p>
            <a:r>
              <a:rPr lang="en-US" sz="4800" dirty="0" smtClean="0"/>
              <a:t>2011 season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642072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181569"/>
            <a:ext cx="4632287" cy="347421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41" y="2136538"/>
            <a:ext cx="4632959" cy="34747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40586" y="533400"/>
            <a:ext cx="3124200" cy="83099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Track error</a:t>
            </a:r>
            <a:endParaRPr lang="en-US" sz="4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019365" y="3303454"/>
            <a:ext cx="259355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HOPS: operational HWRF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50215" y="4568958"/>
            <a:ext cx="20431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H212: 2012 HWRF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50215" y="1677548"/>
            <a:ext cx="80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ATL</a:t>
            </a:r>
            <a:endParaRPr lang="en-US" sz="28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48400" y="161144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EP</a:t>
            </a:r>
            <a:endParaRPr lang="en-US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63255" y="5639718"/>
            <a:ext cx="2974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20% improvement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523390" y="5655784"/>
            <a:ext cx="2974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25% improvement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137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533400"/>
            <a:ext cx="3962400" cy="83099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Intensity error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50215" y="1677548"/>
            <a:ext cx="80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ATL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161144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EP</a:t>
            </a:r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443" y="2195260"/>
            <a:ext cx="4632960" cy="3474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6647" y="2200768"/>
            <a:ext cx="4632960" cy="34747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63255" y="5639718"/>
            <a:ext cx="2974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Comparable except day 5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953000" y="5675488"/>
            <a:ext cx="381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Maximum 40% improvement at day 5</a:t>
            </a:r>
          </a:p>
          <a:p>
            <a:r>
              <a:rPr lang="en-US" dirty="0" smtClean="0"/>
              <a:t>But degradation at day 1 and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1715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4600" y="533400"/>
            <a:ext cx="3962400" cy="830997"/>
          </a:xfrm>
          <a:prstGeom prst="rect">
            <a:avLst/>
          </a:prstGeom>
          <a:solidFill>
            <a:srgbClr val="FFFF00">
              <a:alpha val="3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Intensity bias</a:t>
            </a:r>
            <a:endParaRPr lang="en-US" sz="4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950215" y="1677548"/>
            <a:ext cx="800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ATL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1611446"/>
            <a:ext cx="76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EP</a:t>
            </a:r>
            <a:endParaRPr lang="en-US" sz="2800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542" y="2212703"/>
            <a:ext cx="4632960" cy="347472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3286" y="2225744"/>
            <a:ext cx="4632960" cy="347472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04800" y="3733800"/>
            <a:ext cx="41910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953000" y="3733800"/>
            <a:ext cx="4191000" cy="0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85352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893</Words>
  <Application>Microsoft Macintosh PowerPoint</Application>
  <PresentationFormat>On-screen Show (4:3)</PresentationFormat>
  <Paragraphs>129</Paragraphs>
  <Slides>27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2012 HWRF upgrades</vt:lpstr>
      <vt:lpstr>PowerPoint Presentation</vt:lpstr>
      <vt:lpstr>PowerPoint Presentation</vt:lpstr>
      <vt:lpstr>2012 HWRF Upgrades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IRENE 09L 2011</vt:lpstr>
      <vt:lpstr>KATIA 12L 2011</vt:lpstr>
      <vt:lpstr>KENNETH 13E 2011</vt:lpstr>
      <vt:lpstr>PowerPoint Presentation</vt:lpstr>
      <vt:lpstr>Summary</vt:lpstr>
    </vt:vector>
  </TitlesOfParts>
  <Company>EMC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2012 HWRF upgrads</dc:title>
  <dc:creator>Young C. Kwon</dc:creator>
  <cp:lastModifiedBy>Seminar</cp:lastModifiedBy>
  <cp:revision>138</cp:revision>
  <cp:lastPrinted>2012-03-15T14:08:03Z</cp:lastPrinted>
  <dcterms:created xsi:type="dcterms:W3CDTF">2012-03-12T17:19:55Z</dcterms:created>
  <dcterms:modified xsi:type="dcterms:W3CDTF">2012-03-15T18:37:58Z</dcterms:modified>
</cp:coreProperties>
</file>